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Amatic SC"/>
      <p:regular r:id="rId23"/>
      <p:bold r:id="rId24"/>
    </p:embeddedFont>
    <p:embeddedFont>
      <p:font typeface="Source Code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689175"/>
            <a:ext cx="905100" cy="756000"/>
          </a:xfrm>
          <a:prstGeom prst="rect">
            <a:avLst/>
          </a:prstGeom>
          <a:solidFill>
            <a:srgbClr val="D434B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0" y="1445325"/>
            <a:ext cx="905100" cy="756000"/>
          </a:xfrm>
          <a:prstGeom prst="rect">
            <a:avLst/>
          </a:prstGeom>
          <a:solidFill>
            <a:srgbClr val="C6EFD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None/>
              <a:defRPr b="1" sz="32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None/>
              <a:defRPr b="1" sz="32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None/>
              <a:defRPr b="1" sz="32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None/>
              <a:defRPr b="1" sz="32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None/>
              <a:defRPr b="1" sz="32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None/>
              <a:defRPr b="1" sz="32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None/>
              <a:defRPr b="1" sz="32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None/>
              <a:defRPr b="1" sz="32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None/>
              <a:defRPr b="1" sz="32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buSzPct val="100000"/>
              <a:defRPr sz="1800">
                <a:solidFill>
                  <a:srgbClr val="75757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defRPr sz="1400">
                <a:solidFill>
                  <a:srgbClr val="75757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defRPr sz="1400">
                <a:solidFill>
                  <a:srgbClr val="75757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defRPr sz="1400">
                <a:solidFill>
                  <a:srgbClr val="75757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defRPr sz="1400">
                <a:solidFill>
                  <a:srgbClr val="75757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defRPr sz="1400">
                <a:solidFill>
                  <a:srgbClr val="75757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defRPr sz="1400">
                <a:solidFill>
                  <a:srgbClr val="75757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defRPr sz="1400">
                <a:solidFill>
                  <a:srgbClr val="75757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defRPr sz="14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757575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4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609629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6096350" y="0"/>
            <a:ext cx="3047700" cy="431399"/>
            <a:chOff x="6096400" y="0"/>
            <a:chExt cx="3047700" cy="431399"/>
          </a:xfrm>
        </p:grpSpPr>
        <p:sp>
          <p:nvSpPr>
            <p:cNvPr id="63" name="Shape 63"/>
            <p:cNvSpPr/>
            <p:nvPr/>
          </p:nvSpPr>
          <p:spPr>
            <a:xfrm>
              <a:off x="6096400" y="0"/>
              <a:ext cx="3047700" cy="2157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96400" y="215699"/>
              <a:ext cx="3047700" cy="215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096400" y="215702"/>
              <a:ext cx="3047700" cy="558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6293125" y="754675"/>
            <a:ext cx="2665500" cy="36267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516687" y="1473895"/>
            <a:ext cx="48300" cy="219570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2A4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480750" y="483124"/>
            <a:ext cx="752099" cy="752099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840116" y="838675"/>
            <a:ext cx="752099" cy="752100"/>
          </a:xfrm>
          <a:prstGeom prst="rect">
            <a:avLst/>
          </a:prstGeom>
          <a:solidFill>
            <a:srgbClr val="FFFFFF">
              <a:alpha val="705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jpg"/><Relationship Id="rId4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MOUSE</a:t>
            </a:r>
            <a:r>
              <a:rPr lang="en-GB"/>
              <a:t> CONTROL USING </a:t>
            </a:r>
            <a:r>
              <a:rPr lang="en-GB"/>
              <a:t>HAND GESTURE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Using OpenCV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/>
              <a:t>Training Data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522675"/>
            <a:ext cx="1115100" cy="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latin typeface="Amatic SC"/>
                <a:ea typeface="Amatic SC"/>
                <a:cs typeface="Amatic SC"/>
                <a:sym typeface="Amatic SC"/>
              </a:rPr>
              <a:t>Positive</a:t>
            </a:r>
          </a:p>
        </p:txBody>
      </p:sp>
      <p:sp>
        <p:nvSpPr>
          <p:cNvPr id="163" name="Shape 163"/>
          <p:cNvSpPr txBox="1"/>
          <p:nvPr>
            <p:ph idx="2" type="body"/>
          </p:nvPr>
        </p:nvSpPr>
        <p:spPr>
          <a:xfrm>
            <a:off x="4832400" y="1522675"/>
            <a:ext cx="1174200" cy="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latin typeface="Amatic SC"/>
                <a:ea typeface="Amatic SC"/>
                <a:cs typeface="Amatic SC"/>
                <a:sym typeface="Amatic SC"/>
              </a:rPr>
              <a:t>Negative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012" y="1682787"/>
            <a:ext cx="153352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450" y="1679575"/>
            <a:ext cx="1710750" cy="28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16667" r="16661" t="0"/>
          <a:stretch/>
        </p:blipFill>
        <p:spPr>
          <a:xfrm>
            <a:off x="-25" y="0"/>
            <a:ext cx="60963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type="title"/>
          </p:nvPr>
        </p:nvSpPr>
        <p:spPr>
          <a:xfrm>
            <a:off x="6293125" y="754675"/>
            <a:ext cx="2665500" cy="3626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Haar Cascade Result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462725" y="292850"/>
            <a:ext cx="73695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Using output of Haar Cascade Classifier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50" y="1153800"/>
            <a:ext cx="5506649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1080725" y="4230575"/>
            <a:ext cx="52377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After removal of face and Applying skin mask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12" y="140400"/>
            <a:ext cx="6982565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1080725" y="4230575"/>
            <a:ext cx="3019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Dilate Output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71823" cy="26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idx="1" type="body"/>
          </p:nvPr>
        </p:nvSpPr>
        <p:spPr>
          <a:xfrm>
            <a:off x="5095525" y="1037900"/>
            <a:ext cx="38811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Erode Output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824" y="2674732"/>
            <a:ext cx="4391075" cy="246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1080725" y="4230575"/>
            <a:ext cx="3019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Max Area Contour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5095525" y="1037900"/>
            <a:ext cx="38811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All Contours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71823" cy="268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400" y="2596972"/>
            <a:ext cx="4529348" cy="254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1080725" y="4230575"/>
            <a:ext cx="3019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Angle</a:t>
            </a:r>
            <a:r>
              <a:rPr lang="en-GB"/>
              <a:t> Contour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5095525" y="1037900"/>
            <a:ext cx="38811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Original Image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"/>
            <a:ext cx="4771400" cy="268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400" y="2683875"/>
            <a:ext cx="4372600" cy="2458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1572600" y="1885400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/>
              <a:t>Moving Mouse Pointer Using PYAUTOGUI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4473801" cy="256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821" y="2517800"/>
            <a:ext cx="4670179" cy="26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279450" y="804375"/>
            <a:ext cx="3251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Original Pic</a:t>
            </a:r>
          </a:p>
        </p:txBody>
      </p:sp>
      <p:cxnSp>
        <p:nvCxnSpPr>
          <p:cNvPr id="93" name="Shape 93"/>
          <p:cNvCxnSpPr>
            <a:stCxn id="92" idx="1"/>
          </p:cNvCxnSpPr>
          <p:nvPr/>
        </p:nvCxnSpPr>
        <p:spPr>
          <a:xfrm rot="10800000">
            <a:off x="4520450" y="1019025"/>
            <a:ext cx="7590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" name="Shape 94"/>
          <p:cNvSpPr txBox="1"/>
          <p:nvPr/>
        </p:nvSpPr>
        <p:spPr>
          <a:xfrm>
            <a:off x="1834400" y="3319475"/>
            <a:ext cx="18138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Grayscale Image</a:t>
            </a:r>
          </a:p>
        </p:txBody>
      </p:sp>
      <p:cxnSp>
        <p:nvCxnSpPr>
          <p:cNvPr id="95" name="Shape 95"/>
          <p:cNvCxnSpPr>
            <a:stCxn id="94" idx="3"/>
          </p:cNvCxnSpPr>
          <p:nvPr/>
        </p:nvCxnSpPr>
        <p:spPr>
          <a:xfrm>
            <a:off x="3648200" y="3572075"/>
            <a:ext cx="781800" cy="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350" y="2371400"/>
            <a:ext cx="4484376" cy="26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5" y="0"/>
            <a:ext cx="4217873" cy="252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5574025" y="725075"/>
            <a:ext cx="2764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After skin detection</a:t>
            </a:r>
          </a:p>
        </p:txBody>
      </p:sp>
      <p:cxnSp>
        <p:nvCxnSpPr>
          <p:cNvPr id="103" name="Shape 103"/>
          <p:cNvCxnSpPr>
            <a:stCxn id="102" idx="1"/>
          </p:cNvCxnSpPr>
          <p:nvPr/>
        </p:nvCxnSpPr>
        <p:spPr>
          <a:xfrm flipH="1">
            <a:off x="4361725" y="985925"/>
            <a:ext cx="12123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" name="Shape 104"/>
          <p:cNvCxnSpPr>
            <a:stCxn id="102" idx="2"/>
          </p:cNvCxnSpPr>
          <p:nvPr/>
        </p:nvCxnSpPr>
        <p:spPr>
          <a:xfrm flipH="1">
            <a:off x="6843025" y="1246775"/>
            <a:ext cx="113100" cy="11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91976" cy="26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949" y="2577749"/>
            <a:ext cx="4504050" cy="25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6129150" y="793050"/>
            <a:ext cx="2277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After applying erosion</a:t>
            </a:r>
          </a:p>
        </p:txBody>
      </p:sp>
      <p:cxnSp>
        <p:nvCxnSpPr>
          <p:cNvPr id="112" name="Shape 112"/>
          <p:cNvCxnSpPr>
            <a:stCxn id="111" idx="1"/>
          </p:cNvCxnSpPr>
          <p:nvPr/>
        </p:nvCxnSpPr>
        <p:spPr>
          <a:xfrm flipH="1">
            <a:off x="4724250" y="1044000"/>
            <a:ext cx="1404900" cy="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>
            <a:stCxn id="111" idx="2"/>
          </p:cNvCxnSpPr>
          <p:nvPr/>
        </p:nvCxnSpPr>
        <p:spPr>
          <a:xfrm>
            <a:off x="7267800" y="1294950"/>
            <a:ext cx="118800" cy="13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449" y="2541775"/>
            <a:ext cx="4627550" cy="260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364048" cy="24535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5959200" y="906350"/>
            <a:ext cx="2311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After applying Dilation</a:t>
            </a:r>
          </a:p>
        </p:txBody>
      </p:sp>
      <p:cxnSp>
        <p:nvCxnSpPr>
          <p:cNvPr id="121" name="Shape 121"/>
          <p:cNvCxnSpPr>
            <a:stCxn id="120" idx="1"/>
          </p:cNvCxnSpPr>
          <p:nvPr/>
        </p:nvCxnSpPr>
        <p:spPr>
          <a:xfrm flipH="1">
            <a:off x="4622400" y="1178600"/>
            <a:ext cx="1336800" cy="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2" name="Shape 122"/>
          <p:cNvCxnSpPr>
            <a:stCxn id="120" idx="2"/>
          </p:cNvCxnSpPr>
          <p:nvPr/>
        </p:nvCxnSpPr>
        <p:spPr>
          <a:xfrm flipH="1">
            <a:off x="7092000" y="1450850"/>
            <a:ext cx="22800" cy="10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91523" cy="26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525" y="2640205"/>
            <a:ext cx="4452473" cy="250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5902575" y="838375"/>
            <a:ext cx="2458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Finding Contours</a:t>
            </a:r>
          </a:p>
        </p:txBody>
      </p:sp>
      <p:cxnSp>
        <p:nvCxnSpPr>
          <p:cNvPr id="130" name="Shape 130"/>
          <p:cNvCxnSpPr>
            <a:stCxn id="129" idx="1"/>
          </p:cNvCxnSpPr>
          <p:nvPr/>
        </p:nvCxnSpPr>
        <p:spPr>
          <a:xfrm flipH="1">
            <a:off x="4690275" y="1084525"/>
            <a:ext cx="12123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" name="Shape 131"/>
          <p:cNvCxnSpPr>
            <a:stCxn id="129" idx="2"/>
          </p:cNvCxnSpPr>
          <p:nvPr/>
        </p:nvCxnSpPr>
        <p:spPr>
          <a:xfrm flipH="1">
            <a:off x="7024125" y="1330675"/>
            <a:ext cx="107700" cy="12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524" y="2469850"/>
            <a:ext cx="4755476" cy="26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88524" cy="246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5431250" y="929000"/>
            <a:ext cx="2937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Processing Contours by Area</a:t>
            </a:r>
          </a:p>
        </p:txBody>
      </p:sp>
      <p:cxnSp>
        <p:nvCxnSpPr>
          <p:cNvPr id="139" name="Shape 139"/>
          <p:cNvCxnSpPr>
            <a:stCxn id="138" idx="1"/>
            <a:endCxn id="137" idx="3"/>
          </p:cNvCxnSpPr>
          <p:nvPr/>
        </p:nvCxnSpPr>
        <p:spPr>
          <a:xfrm flipH="1">
            <a:off x="4388450" y="1212200"/>
            <a:ext cx="10428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" name="Shape 140"/>
          <p:cNvCxnSpPr>
            <a:stCxn id="138" idx="2"/>
            <a:endCxn id="136" idx="0"/>
          </p:cNvCxnSpPr>
          <p:nvPr/>
        </p:nvCxnSpPr>
        <p:spPr>
          <a:xfrm flipH="1">
            <a:off x="6766250" y="1495400"/>
            <a:ext cx="133800" cy="9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06199" cy="258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515175" y="895025"/>
            <a:ext cx="2800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Processing Contours by Angle</a:t>
            </a:r>
          </a:p>
        </p:txBody>
      </p:sp>
      <p:cxnSp>
        <p:nvCxnSpPr>
          <p:cNvPr id="147" name="Shape 147"/>
          <p:cNvCxnSpPr>
            <a:stCxn id="146" idx="1"/>
            <a:endCxn id="145" idx="3"/>
          </p:cNvCxnSpPr>
          <p:nvPr/>
        </p:nvCxnSpPr>
        <p:spPr>
          <a:xfrm flipH="1">
            <a:off x="4606175" y="1217825"/>
            <a:ext cx="909000" cy="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" name="Shape 148"/>
          <p:cNvCxnSpPr>
            <a:stCxn id="146" idx="2"/>
            <a:endCxn id="149" idx="0"/>
          </p:cNvCxnSpPr>
          <p:nvPr/>
        </p:nvCxnSpPr>
        <p:spPr>
          <a:xfrm flipH="1">
            <a:off x="6617075" y="1540625"/>
            <a:ext cx="298500" cy="10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074" y="2592159"/>
            <a:ext cx="4537923" cy="255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1460650" y="701175"/>
            <a:ext cx="5169600" cy="157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4800"/>
              <a:t>HAAR Cascade Classifier.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650" y="2050200"/>
            <a:ext cx="5890700" cy="258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